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2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90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9" r:id="rId21"/>
    <p:sldId id="286" r:id="rId22"/>
    <p:sldId id="287" r:id="rId2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79" d="100"/>
          <a:sy n="79" d="100"/>
        </p:scale>
        <p:origin x="402" y="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69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04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74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710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77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6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00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41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45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84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88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53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6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id="{EAADB771-00CE-4F46-A731-972FBE8FF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9913" y="989013"/>
            <a:ext cx="6767512" cy="4927600"/>
          </a:xfrm>
        </p:spPr>
        <p:txBody>
          <a:bodyPr anchor="ctr"/>
          <a:lstStyle/>
          <a:p>
            <a:r>
              <a:rPr lang="pt-BR" altLang="pt-BR" sz="5400" dirty="0" err="1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ab</a:t>
            </a:r>
            <a:br>
              <a:rPr lang="pt-BR" altLang="pt-BR" sz="54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</a:br>
            <a:br>
              <a:rPr lang="pt-BR" altLang="pt-BR" sz="54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</a:br>
            <a:r>
              <a:rPr lang="pt-BR" altLang="pt-BR" sz="54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SISTEMAS OPERACIONAIS</a:t>
            </a:r>
            <a:br>
              <a:rPr lang="pt-BR" altLang="pt-BR" sz="54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</a:br>
            <a:br>
              <a:rPr lang="pt-BR" altLang="pt-BR" sz="54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</a:br>
            <a:r>
              <a:rPr lang="pt-BR" altLang="pt-BR" sz="5400" dirty="0" err="1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ab</a:t>
            </a:r>
            <a:endParaRPr lang="pt-BR" altLang="pt-BR" sz="54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PWChalk" panose="02000603000000000000" pitchFamily="2" charset="0"/>
            </a:endParaRPr>
          </a:p>
        </p:txBody>
      </p:sp>
      <p:sp>
        <p:nvSpPr>
          <p:cNvPr id="4099" name="Subtítulo 2">
            <a:extLst>
              <a:ext uri="{FF2B5EF4-FFF2-40B4-BE49-F238E27FC236}">
                <a16:creationId xmlns:a16="http://schemas.microsoft.com/office/drawing/2014/main" id="{B0552BE0-67F2-4387-A2AD-ECABAC2BE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263" y="965200"/>
            <a:ext cx="3733800" cy="4927600"/>
          </a:xfrm>
        </p:spPr>
        <p:txBody>
          <a:bodyPr anchor="ctr"/>
          <a:lstStyle/>
          <a:p>
            <a:pPr algn="r"/>
            <a:r>
              <a:rPr lang="pt-BR" altLang="pt-BR" sz="2000" dirty="0">
                <a:solidFill>
                  <a:schemeClr val="accent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RAGE</a:t>
            </a:r>
          </a:p>
          <a:p>
            <a:pPr algn="r"/>
            <a:r>
              <a:rPr lang="pt-BR" altLang="pt-BR" sz="2000" dirty="0">
                <a:solidFill>
                  <a:schemeClr val="accent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PROFESSOR: ADRIEL  LOUSADA</a:t>
            </a:r>
          </a:p>
          <a:p>
            <a:pPr algn="r"/>
            <a:r>
              <a:rPr lang="pt-BR" altLang="pt-BR" sz="2000" dirty="0">
                <a:solidFill>
                  <a:schemeClr val="accent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CURSO: SITEMAS OPERACIONAIS</a:t>
            </a:r>
          </a:p>
          <a:p>
            <a:pPr algn="r"/>
            <a:r>
              <a:rPr lang="pt-BR" altLang="pt-BR" sz="2000" dirty="0">
                <a:solidFill>
                  <a:schemeClr val="accent1"/>
                </a:solidFill>
                <a:latin typeface="PWChalk" panose="02000603000000000000" pitchFamily="2" charset="0"/>
                <a:ea typeface="PWChalk" panose="02000603000000000000" pitchFamily="2" charset="0"/>
                <a:cs typeface="PWChalk" panose="02000603000000000000" pitchFamily="2" charset="0"/>
              </a:rPr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132522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2"/>
    </mc:Choice>
    <mc:Fallback>
      <p:transition spd="slow" advTm="215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24000" y="457200"/>
            <a:ext cx="8977756" cy="5960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0"/>
    </mc:Choice>
    <mc:Fallback>
      <p:transition spd="slow" advTm="168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76600" y="304800"/>
            <a:ext cx="5486400" cy="6323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05"/>
    </mc:Choice>
    <mc:Fallback>
      <p:transition spd="slow" advTm="776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1037148"/>
            <a:ext cx="43053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spc="-10" dirty="0">
                <a:solidFill>
                  <a:schemeClr val="accent5"/>
                </a:solidFill>
                <a:latin typeface="ChalkDust" pitchFamily="2" charset="0"/>
              </a:rPr>
              <a:t>Windows</a:t>
            </a:r>
            <a:r>
              <a:rPr spc="-55" dirty="0">
                <a:solidFill>
                  <a:schemeClr val="accent5"/>
                </a:solidFill>
                <a:latin typeface="ChalkDust" pitchFamily="2" charset="0"/>
              </a:rPr>
              <a:t> </a:t>
            </a:r>
            <a:r>
              <a:rPr spc="-5" dirty="0">
                <a:solidFill>
                  <a:schemeClr val="accent5"/>
                </a:solidFill>
                <a:latin typeface="ChalkDust" pitchFamily="2" charset="0"/>
              </a:rPr>
              <a:t>XP</a:t>
            </a:r>
            <a:endParaRPr sz="1700" dirty="0">
              <a:solidFill>
                <a:schemeClr val="accent5"/>
              </a:solidFill>
              <a:latin typeface="ChalkDust" pitchFamily="2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1768744"/>
            <a:ext cx="9677400" cy="4673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REÚNE, EM UM ÚNICO PRODUTO, VERSÕES CORPORATIVA E</a:t>
            </a:r>
            <a:r>
              <a:rPr lang="pt-BR" sz="2100" spc="2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DOMÉSTICA:</a:t>
            </a:r>
          </a:p>
          <a:p>
            <a:pPr marL="794385" lvl="1" indent="-342900" algn="just">
              <a:spcBef>
                <a:spcPts val="145"/>
              </a:spcBef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794385" algn="l"/>
                <a:tab pos="795020" algn="l"/>
              </a:tabLst>
            </a:pP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XP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HOME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EDITION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(VERSÃO</a:t>
            </a:r>
            <a:r>
              <a:rPr lang="pt-BR" sz="2100" spc="-8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DOMÉSTICA)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794385" lvl="1" indent="-342900" algn="just">
              <a:spcBef>
                <a:spcPts val="140"/>
              </a:spcBef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794385" algn="l"/>
                <a:tab pos="79502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WINDOWS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XP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PROFESSIONAL (VERSÃO</a:t>
            </a:r>
            <a:r>
              <a:rPr lang="pt-BR" sz="2100" spc="-3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CORPORATIVA)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794385" lvl="1" indent="-342900" algn="just">
              <a:spcBef>
                <a:spcPts val="155"/>
              </a:spcBef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794385" algn="l"/>
                <a:tab pos="795020" algn="l"/>
              </a:tabLst>
            </a:pP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XP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64-BIT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EDITION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(PROCESSADORES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INTEL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ITANIUM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64</a:t>
            </a:r>
            <a:r>
              <a:rPr lang="pt-BR" sz="2100" spc="-9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BITS)</a:t>
            </a:r>
          </a:p>
          <a:p>
            <a:pPr marL="355600" marR="246379" indent="-342900" algn="just">
              <a:lnSpc>
                <a:spcPts val="2270"/>
              </a:lnSpc>
              <a:spcBef>
                <a:spcPts val="425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MELHOR INTERFACE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COM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O USUÁRIO: ÁREA DE TRABALHO MAIS CLARA E  DESOBSTRUÍDA; MAIS ÍCONES </a:t>
            </a:r>
            <a:r>
              <a:rPr lang="pt-BR" sz="21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NO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MENU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INICIAR</a:t>
            </a:r>
          </a:p>
          <a:p>
            <a:pPr marL="355600" indent="-342900" algn="just">
              <a:spcBef>
                <a:spcPts val="110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MAIS</a:t>
            </a:r>
            <a:r>
              <a:rPr lang="pt-BR" sz="2100" spc="-3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PERSONALIZAÇÃO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355600" indent="-342900" algn="just">
              <a:spcBef>
                <a:spcPts val="155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SUPORTE PARA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MÍDIA DIGITAL: MÚSICA EM MP3,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CÂMERA</a:t>
            </a:r>
            <a:r>
              <a:rPr lang="pt-BR" sz="2100" spc="-4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FOTOGRÁFICA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355600" indent="-342900" algn="just">
              <a:spcBef>
                <a:spcPts val="140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SISTEMA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DE ENCRIPTAÇÃO DE</a:t>
            </a:r>
            <a:r>
              <a:rPr lang="pt-BR" sz="2100" spc="-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ARQUIVOS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355600" indent="-342900" algn="just">
              <a:spcBef>
                <a:spcPts val="140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SUPORTE PARA MÚLTIPLOS</a:t>
            </a:r>
            <a:r>
              <a:rPr lang="pt-BR" sz="2100" spc="-2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USUÁRIOS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355600" indent="-342900" algn="just">
              <a:spcBef>
                <a:spcPts val="155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SUPORTE E PROTEÇÃO PARA A</a:t>
            </a:r>
            <a:r>
              <a:rPr lang="pt-BR" sz="2100" spc="-2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INTERNET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  <a:p>
            <a:pPr marL="355600" indent="-342900" algn="just">
              <a:spcBef>
                <a:spcPts val="140"/>
              </a:spcBef>
              <a:buClr>
                <a:srgbClr val="7ED13A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SUPORTE PARA REDE </a:t>
            </a:r>
            <a:r>
              <a:rPr lang="pt-BR" sz="2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SEM</a:t>
            </a:r>
            <a:r>
              <a:rPr lang="pt-BR" sz="2100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 </a:t>
            </a:r>
            <a:r>
              <a:rPr lang="pt-BR" sz="21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Arial"/>
              </a:rPr>
              <a:t>FIO</a:t>
            </a:r>
            <a:endParaRPr lang="pt-BR" sz="21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D05C4F7-528B-46A7-BD26-6E4E9C318C97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86"/>
    </mc:Choice>
    <mc:Fallback>
      <p:transition spd="slow" advTm="16948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E615D-9E52-419D-BC43-25E2A9FBD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11"/>
    </mc:Choice>
    <mc:Fallback>
      <p:transition spd="slow" advTm="3371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17445" y="1967254"/>
            <a:ext cx="7503795" cy="334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NOVA INTERFACE</a:t>
            </a:r>
            <a:r>
              <a:rPr lang="pt-BR" sz="2300" spc="-12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GRÁFICA</a:t>
            </a:r>
          </a:p>
          <a:p>
            <a:pPr marL="241300" indent="-228600">
              <a:spcBef>
                <a:spcPts val="2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IMPLEMENTAÇÃO DE CONEXÃO</a:t>
            </a:r>
            <a:r>
              <a:rPr lang="pt-BR" sz="2300" spc="-1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400" i="1" spc="-5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PEER-TO-PEER</a:t>
            </a:r>
            <a:endParaRPr lang="pt-BR" sz="24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marR="5080" indent="-228600">
              <a:spcBef>
                <a:spcPts val="28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NOVAS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FERRAMENTAS DE CRIAÇÃO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MULTIMÍDIA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(WINDOWS 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DVD</a:t>
            </a:r>
            <a:r>
              <a:rPr lang="pt-BR" sz="2300" spc="-8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MAKER)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MELHORIA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NA SEGURANÇA DO SISTEMAS</a:t>
            </a:r>
            <a:r>
              <a:rPr lang="pt-BR" sz="2300" spc="-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OPERACIONAL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FOI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MUITO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CRITICADO POR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SER UM SISTEMA</a:t>
            </a:r>
            <a:r>
              <a:rPr lang="pt-BR" sz="2300" spc="-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OPERACIONAL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/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“PESADO”</a:t>
            </a:r>
          </a:p>
        </p:txBody>
      </p:sp>
      <p:sp>
        <p:nvSpPr>
          <p:cNvPr id="5" name="object 5"/>
          <p:cNvSpPr/>
          <p:nvPr/>
        </p:nvSpPr>
        <p:spPr>
          <a:xfrm>
            <a:off x="9601200" y="5029200"/>
            <a:ext cx="2309113" cy="169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2EF1F77-9EA3-4721-8EC5-6FA46F5239B7}"/>
              </a:ext>
            </a:extLst>
          </p:cNvPr>
          <p:cNvSpPr txBox="1">
            <a:spLocks/>
          </p:cNvSpPr>
          <p:nvPr/>
        </p:nvSpPr>
        <p:spPr>
          <a:xfrm>
            <a:off x="3883786" y="982660"/>
            <a:ext cx="43053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pc="-10" dirty="0">
                <a:solidFill>
                  <a:schemeClr val="accent5"/>
                </a:solidFill>
                <a:latin typeface="ChalkDust" pitchFamily="2" charset="0"/>
              </a:rPr>
              <a:t>Windows</a:t>
            </a:r>
            <a:r>
              <a:rPr lang="pt-BR" spc="-55" dirty="0">
                <a:solidFill>
                  <a:schemeClr val="accent5"/>
                </a:solidFill>
                <a:latin typeface="ChalkDust" pitchFamily="2" charset="0"/>
              </a:rPr>
              <a:t> VISTA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861B8ED-9C48-4DFC-955D-00A268F23BC1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3"/>
    </mc:Choice>
    <mc:Fallback>
      <p:transition spd="slow" advTm="373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indowsteam.com.br/wp-content/uploads/2015/08/desktop-windows-vista.png">
            <a:extLst>
              <a:ext uri="{FF2B5EF4-FFF2-40B4-BE49-F238E27FC236}">
                <a16:creationId xmlns:a16="http://schemas.microsoft.com/office/drawing/2014/main" id="{2BF30480-9546-4573-B82A-48507654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869532D1-3E50-4492-8D31-6C4BA32B3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5"/>
    </mc:Choice>
    <mc:Fallback>
      <p:transition spd="slow" advTm="24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3436" y="1935099"/>
            <a:ext cx="7252334" cy="263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INTERFACE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GRÁFICA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APRIMORADA (NECESSITA DE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MENOS 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RECURSOS DE</a:t>
            </a:r>
            <a:r>
              <a:rPr lang="pt-BR" sz="2300" spc="-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HARDWARE)</a:t>
            </a: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COMANDO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VOZ</a:t>
            </a:r>
            <a:r>
              <a:rPr lang="pt-BR" sz="2300" spc="-7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(INGLÊS)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LEITURA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NATIVA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BLU-RAY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</a:t>
            </a:r>
            <a:r>
              <a:rPr lang="pt-BR" sz="2300" spc="-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HD-DVD</a:t>
            </a: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MELHORIA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NO</a:t>
            </a:r>
            <a:r>
              <a:rPr lang="pt-BR" sz="2300" spc="-8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DESEMPENHO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ENTRE</a:t>
            </a:r>
            <a:r>
              <a:rPr lang="pt-BR" sz="2300" spc="-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OUTRAS...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800" y="4343400"/>
            <a:ext cx="2664332" cy="2310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4ACE928-17EF-400C-BBAB-C2888C3E5FAC}"/>
              </a:ext>
            </a:extLst>
          </p:cNvPr>
          <p:cNvSpPr txBox="1">
            <a:spLocks/>
          </p:cNvSpPr>
          <p:nvPr/>
        </p:nvSpPr>
        <p:spPr>
          <a:xfrm>
            <a:off x="3883786" y="982660"/>
            <a:ext cx="43053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pc="-10" dirty="0">
                <a:solidFill>
                  <a:schemeClr val="accent5"/>
                </a:solidFill>
                <a:latin typeface="ChalkDust" pitchFamily="2" charset="0"/>
              </a:rPr>
              <a:t>Windows</a:t>
            </a:r>
            <a:r>
              <a:rPr lang="pt-BR" spc="-55" dirty="0">
                <a:solidFill>
                  <a:schemeClr val="accent5"/>
                </a:solidFill>
                <a:latin typeface="ChalkDust" pitchFamily="2" charset="0"/>
              </a:rPr>
              <a:t> 7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F137141-2914-43A8-A8A1-8C12254DED46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"/>
    </mc:Choice>
    <mc:Fallback>
      <p:transition spd="slow" advTm="222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insupersite.com/site-files/winsupersite.com/files/archive/winsupersite.com/content/content/128597/win7/win7_rtm_pro_01.jpg">
            <a:extLst>
              <a:ext uri="{FF2B5EF4-FFF2-40B4-BE49-F238E27FC236}">
                <a16:creationId xmlns:a16="http://schemas.microsoft.com/office/drawing/2014/main" id="{EB89D4CB-D282-4520-AE4B-E6B848CB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"/>
    </mc:Choice>
    <mc:Fallback>
      <p:transition spd="slow" advTm="19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800" y="2286000"/>
            <a:ext cx="7781290" cy="2908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PROJETADO PARA O COMPUTADOR MACINTOSH APPLE</a:t>
            </a:r>
          </a:p>
          <a:p>
            <a:pPr marL="241300" indent="-228600">
              <a:spcBef>
                <a:spcPts val="1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PRIMEIRA GUI BEM-SUCEDIDA COMERCIALMENTE</a:t>
            </a:r>
          </a:p>
          <a:p>
            <a:pPr marL="241300" marR="5080" indent="-228600">
              <a:lnSpc>
                <a:spcPts val="2700"/>
              </a:lnSpc>
              <a:spcBef>
                <a:spcPts val="434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SERVIU COMO MODELO PARA O WINDOWS E OUTROS  PRODUTOS COM INTERFACE GRÁFICA DESENVOLVIDOS A  PARTIR DE ENTÃO</a:t>
            </a:r>
          </a:p>
          <a:p>
            <a:pPr marL="241300" marR="626745" indent="-228600">
              <a:lnSpc>
                <a:spcPts val="2700"/>
              </a:lnSpc>
              <a:spcBef>
                <a:spcPts val="405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NÃO PERMITE SER INSTALADO EM UM PC QUE JÁ  TENHA OUTRO SISTEMA OPERACIONAL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8226D72-8510-4843-8A0D-03FDAC2C6523}"/>
              </a:ext>
            </a:extLst>
          </p:cNvPr>
          <p:cNvSpPr txBox="1">
            <a:spLocks/>
          </p:cNvSpPr>
          <p:nvPr/>
        </p:nvSpPr>
        <p:spPr>
          <a:xfrm>
            <a:off x="3883786" y="982660"/>
            <a:ext cx="43053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tabLst>
                <a:tab pos="268605" algn="l"/>
              </a:tabLst>
            </a:pPr>
            <a:r>
              <a:rPr lang="pt-BR" spc="-10" dirty="0">
                <a:solidFill>
                  <a:schemeClr val="accent5"/>
                </a:solidFill>
                <a:latin typeface="ChalkDust" pitchFamily="2" charset="0"/>
              </a:rPr>
              <a:t>MAC-OS</a:t>
            </a:r>
            <a:endParaRPr lang="pt-BR" spc="-55" dirty="0">
              <a:solidFill>
                <a:schemeClr val="accent5"/>
              </a:solidFill>
              <a:latin typeface="ChalkDus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8"/>
    </mc:Choice>
    <mc:Fallback>
      <p:transition spd="slow" advTm="477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en/5/50/Apple_Macintosh_Desktop.png">
            <a:extLst>
              <a:ext uri="{FF2B5EF4-FFF2-40B4-BE49-F238E27FC236}">
                <a16:creationId xmlns:a16="http://schemas.microsoft.com/office/drawing/2014/main" id="{FA4D95FF-19E6-4470-B35C-6DCE521A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2349"/>
            <a:ext cx="9601200" cy="64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2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1"/>
    </mc:Choice>
    <mc:Fallback>
      <p:transition spd="slow" advTm="428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227" y="1358444"/>
            <a:ext cx="7848600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280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SISTEMA OPERACIONAL QUE UTILIZA A INTERFACE POR LINHA DE COMANDO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401" y="2876758"/>
            <a:ext cx="7374255" cy="352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8420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8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 C:\ INDICA QUAL UNIDADE DE DISCO ESTÁ SENDO  CONSULTADA</a:t>
            </a:r>
          </a:p>
          <a:p>
            <a:pPr marL="241300" marR="170815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8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 &gt; INDICA QUE O SISTEMA ESTÁ ESPERANDO ALGUMA  INSTRUÇÃO</a:t>
            </a:r>
          </a:p>
          <a:p>
            <a:pPr marL="241300" marR="508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8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SISTEMAS ULTRAPASSADO E QUE FOI AMPLAMENTE  SUBSTITUÍDO PELOS SISTEMAS QUE UTILIZAM INTERFACES  GRÁFICAS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2CBEFA8-9D8E-41B0-B782-B6285A1DB610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MS-DOS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16"/>
    </mc:Choice>
    <mc:Fallback>
      <p:transition spd="slow" advTm="1254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2.glbimg.com/cjAK5PjW-mGgNcma_8-H1Eu93gU=/0x600/s.glbimg.com/po/tt2/f/original/2016/06/27/mac-os-x-10-5-leopard.png">
            <a:extLst>
              <a:ext uri="{FF2B5EF4-FFF2-40B4-BE49-F238E27FC236}">
                <a16:creationId xmlns:a16="http://schemas.microsoft.com/office/drawing/2014/main" id="{FC2DC198-3D4D-4392-A817-7FC8A1C9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535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9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5"/>
    </mc:Choice>
    <mc:Fallback>
      <p:transition spd="slow" advTm="699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5000" y="2209800"/>
            <a:ext cx="8955532" cy="3226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605" marR="368300" indent="-256540" algn="just">
              <a:lnSpc>
                <a:spcPts val="3000"/>
              </a:lnSpc>
              <a:spcBef>
                <a:spcPts val="505"/>
              </a:spcBef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POSSIBILIDADE DE INSTALAÇÃO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EM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UM PC, NO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QUAL  TENHA SIDO INSTALADO OUTRO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SISTEMA OPERACIONAL  </a:t>
            </a:r>
            <a:r>
              <a:rPr lang="pt-BR" sz="2500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</a:t>
            </a:r>
            <a:r>
              <a:rPr lang="pt-BR" sz="2600" i="1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BOOT</a:t>
            </a:r>
            <a:r>
              <a:rPr lang="pt-BR" sz="2600" i="1" spc="-10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600" i="1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DUAL</a:t>
            </a:r>
            <a:r>
              <a:rPr lang="pt-BR" sz="2500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)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12700">
              <a:spcBef>
                <a:spcPts val="295"/>
              </a:spcBef>
              <a:tabLst>
                <a:tab pos="268605" algn="l"/>
              </a:tabLst>
            </a:pP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MAIS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ESTÁVEL DO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QUE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</a:t>
            </a:r>
            <a:r>
              <a:rPr lang="pt-BR" sz="2500" spc="-2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WINDOWS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12700">
              <a:spcBef>
                <a:spcPts val="395"/>
              </a:spcBef>
              <a:tabLst>
                <a:tab pos="268605" algn="l"/>
              </a:tabLst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USA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INTERFACE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LINHA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</a:t>
            </a:r>
            <a:r>
              <a:rPr lang="pt-BR" sz="2500" spc="2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COMANDO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12700">
              <a:spcBef>
                <a:spcPts val="409"/>
              </a:spcBef>
              <a:tabLst>
                <a:tab pos="268605" algn="l"/>
              </a:tabLst>
            </a:pP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MUITAS COMPANHIAS CRIARAM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UMA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INTERFACE</a:t>
            </a:r>
            <a:r>
              <a:rPr lang="pt-BR" sz="2500" spc="114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GRÁFICA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524510" indent="-228600">
              <a:spcBef>
                <a:spcPts val="330"/>
              </a:spcBef>
              <a:buClr>
                <a:srgbClr val="7ED13A"/>
              </a:buClr>
              <a:buFont typeface="Verdana"/>
              <a:buChar char="◦"/>
              <a:tabLst>
                <a:tab pos="525145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EX:</a:t>
            </a:r>
            <a:r>
              <a:rPr lang="pt-BR" sz="2300" spc="-9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UBUNTU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AC3AC54-6EAC-4B17-97C9-A7835C7839B5}"/>
              </a:ext>
            </a:extLst>
          </p:cNvPr>
          <p:cNvSpPr txBox="1">
            <a:spLocks/>
          </p:cNvSpPr>
          <p:nvPr/>
        </p:nvSpPr>
        <p:spPr>
          <a:xfrm>
            <a:off x="3883786" y="982660"/>
            <a:ext cx="43053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tabLst>
                <a:tab pos="268605" algn="l"/>
              </a:tabLst>
            </a:pPr>
            <a:r>
              <a:rPr lang="pt-BR" spc="-10" dirty="0" err="1">
                <a:solidFill>
                  <a:schemeClr val="accent5"/>
                </a:solidFill>
                <a:latin typeface="ChalkDust" pitchFamily="2" charset="0"/>
              </a:rPr>
              <a:t>linux</a:t>
            </a:r>
            <a:endParaRPr lang="pt-BR" spc="-55" dirty="0">
              <a:solidFill>
                <a:schemeClr val="accent5"/>
              </a:solidFill>
              <a:latin typeface="ChalkDus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87"/>
    </mc:Choice>
    <mc:Fallback>
      <p:transition spd="slow" advTm="3898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access.redhat.com/documentation/en-US/Red_Hat_Enterprise_Linux/4/html/Step_by_Step_Guide/figs/desktop/firstdesk.png">
            <a:extLst>
              <a:ext uri="{FF2B5EF4-FFF2-40B4-BE49-F238E27FC236}">
                <a16:creationId xmlns:a16="http://schemas.microsoft.com/office/drawing/2014/main" id="{098FAA14-E668-4DF9-8BAD-DB06250F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9"/>
    </mc:Choice>
    <mc:Fallback>
      <p:transition spd="slow" advTm="224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095" y="1524000"/>
            <a:ext cx="7439711" cy="4154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z="1800" spc="1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	</a:t>
            </a:r>
            <a:r>
              <a:rPr lang="pt-BR" sz="27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NÃO POSSUI </a:t>
            </a:r>
            <a:r>
              <a:rPr lang="pt-BR" sz="27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UMA </a:t>
            </a:r>
            <a:r>
              <a:rPr lang="pt-BR" sz="27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INTERFACE </a:t>
            </a:r>
            <a:r>
              <a:rPr lang="pt-BR" sz="2700" spc="-5" dirty="0">
                <a:solidFill>
                  <a:srgbClr val="C00000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AMIGÁVEL</a:t>
            </a:r>
            <a:endParaRPr lang="pt-BR" sz="2700" dirty="0">
              <a:latin typeface="PWChalk" panose="02000603000000000000" pitchFamily="2" charset="0"/>
              <a:ea typeface="PWChalk" panose="02000603000000000000" pitchFamily="2" charset="0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3592" y="2229027"/>
            <a:ext cx="6768719" cy="339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10E1CDE-AFD6-4D04-A0A7-B2DA15D3815D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MS-DOS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4"/>
    </mc:Choice>
    <mc:Fallback>
      <p:transition spd="slow" advTm="383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066800" y="3096026"/>
            <a:ext cx="10515600" cy="2847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605" marR="1057275" indent="-256540">
              <a:lnSpc>
                <a:spcPts val="2700"/>
              </a:lnSpc>
              <a:spcBef>
                <a:spcPts val="395"/>
              </a:spcBef>
              <a:tabLst>
                <a:tab pos="268605" algn="l"/>
              </a:tabLst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AGORA É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UMA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FAMÍLIA COMPLETA</a:t>
            </a:r>
            <a:r>
              <a:rPr lang="pt-BR" sz="2500" spc="2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DE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SISTEMAS 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OPERACIONAIS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Times New Roman"/>
            </a:endParaRPr>
          </a:p>
          <a:p>
            <a:pPr marL="12700">
              <a:lnSpc>
                <a:spcPts val="2850"/>
              </a:lnSpc>
              <a:spcBef>
                <a:spcPts val="70"/>
              </a:spcBef>
              <a:tabLst>
                <a:tab pos="268605" algn="l"/>
              </a:tabLst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USA UMA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INTERFACE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GRÁFICA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COLORIDA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QUE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FACILITA</a:t>
            </a:r>
            <a:r>
              <a:rPr lang="pt-BR" sz="2500" spc="9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Times New Roman"/>
            </a:endParaRPr>
          </a:p>
          <a:p>
            <a:pPr marL="268605">
              <a:lnSpc>
                <a:spcPts val="2850"/>
              </a:lnSpc>
            </a:pP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ACESSO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AO SISTEMA</a:t>
            </a:r>
            <a:r>
              <a:rPr lang="pt-BR" sz="2500" spc="-4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OPERACIONAL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</a:endParaRPr>
          </a:p>
          <a:p>
            <a:pPr marL="268605" marR="1154430" indent="-256540">
              <a:lnSpc>
                <a:spcPts val="2700"/>
              </a:lnSpc>
              <a:spcBef>
                <a:spcPts val="434"/>
              </a:spcBef>
              <a:tabLst>
                <a:tab pos="268605" algn="l"/>
              </a:tabLst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OS USUÁRIOS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PODEM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USAR OS COMANDOS</a:t>
            </a:r>
            <a:r>
              <a:rPr lang="pt-BR" sz="2500" spc="-2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E</a:t>
            </a:r>
            <a:r>
              <a:rPr lang="pt-BR" sz="2500" spc="-1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  </a:t>
            </a:r>
            <a:r>
              <a:rPr lang="pt-BR" sz="2500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INTERFACE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DO</a:t>
            </a:r>
            <a:r>
              <a:rPr lang="pt-BR" sz="2500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DOS</a:t>
            </a:r>
            <a:endParaRPr lang="pt-BR" sz="25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Times New Roman"/>
            </a:endParaRPr>
          </a:p>
          <a:p>
            <a:pPr marL="12700">
              <a:lnSpc>
                <a:spcPts val="3080"/>
              </a:lnSpc>
              <a:tabLst>
                <a:tab pos="268605" algn="l"/>
              </a:tabLst>
            </a:pPr>
            <a:r>
              <a:rPr lang="pt-BR" sz="25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SUPORTA </a:t>
            </a:r>
            <a:r>
              <a:rPr lang="pt-BR" sz="2600" i="1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PLUG </a:t>
            </a:r>
            <a:r>
              <a:rPr lang="pt-BR" sz="2600" i="1" spc="-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AND</a:t>
            </a:r>
            <a:r>
              <a:rPr lang="pt-BR" sz="2600" i="1" spc="-5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600" i="1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PLAY</a:t>
            </a:r>
            <a:endParaRPr lang="pt-BR" sz="26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7A6ABFB-78FA-4E26-95E1-27719A427E0F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7464D6-9F9E-462B-8EBC-60555FBC01CF}"/>
              </a:ext>
            </a:extLst>
          </p:cNvPr>
          <p:cNvSpPr/>
          <p:nvPr/>
        </p:nvSpPr>
        <p:spPr>
          <a:xfrm>
            <a:off x="2819400" y="1291294"/>
            <a:ext cx="6096000" cy="14830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65" marR="5080" indent="0" algn="ctr">
              <a:lnSpc>
                <a:spcPts val="2700"/>
              </a:lnSpc>
              <a:spcBef>
                <a:spcPts val="434"/>
              </a:spcBef>
              <a:buNone/>
              <a:tabLst>
                <a:tab pos="268605" algn="l"/>
              </a:tabLst>
            </a:pPr>
            <a:r>
              <a:rPr lang="pt-BR" sz="2400" spc="-5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INICIOU-SE COMO UM </a:t>
            </a:r>
            <a:r>
              <a:rPr lang="pt-BR" sz="2400" spc="-1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AMBIENTE </a:t>
            </a:r>
            <a:r>
              <a:rPr lang="pt-BR" sz="2400" spc="-5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OPERACIONAL</a:t>
            </a:r>
            <a:r>
              <a:rPr lang="pt-BR" sz="2400" spc="2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 </a:t>
            </a:r>
            <a:r>
              <a:rPr lang="pt-BR" sz="2400" spc="-1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PARA </a:t>
            </a:r>
            <a:r>
              <a:rPr lang="pt-BR" sz="2400" spc="-5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O  </a:t>
            </a:r>
            <a:r>
              <a:rPr lang="pt-BR" sz="2400" spc="-1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MS-DOS </a:t>
            </a:r>
            <a:r>
              <a:rPr lang="pt-BR" sz="2400" spc="-5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E NÃO </a:t>
            </a:r>
            <a:r>
              <a:rPr lang="pt-BR" sz="2400" spc="-1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ERA UM </a:t>
            </a:r>
            <a:r>
              <a:rPr lang="pt-BR" sz="2400" spc="-5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SISTEMA OPERACIONAL  </a:t>
            </a:r>
            <a:r>
              <a:rPr lang="pt-BR" sz="2400" spc="-10" dirty="0">
                <a:solidFill>
                  <a:schemeClr val="accent5"/>
                </a:solidFill>
                <a:latin typeface="PWChalk" panose="02000603000000000000" pitchFamily="2" charset="0"/>
                <a:ea typeface="PWChalk" panose="02000603000000000000" pitchFamily="2" charset="0"/>
              </a:rPr>
              <a:t>COMPLETO</a:t>
            </a:r>
            <a:endParaRPr lang="pt-BR" sz="2400" dirty="0">
              <a:solidFill>
                <a:schemeClr val="accent5"/>
              </a:solidFill>
              <a:latin typeface="PWChalk" panose="02000603000000000000" pitchFamily="2" charset="0"/>
              <a:ea typeface="PWChalk" panose="02000603000000000000" pitchFamily="2" charset="0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80"/>
    </mc:Choice>
    <mc:Fallback>
      <p:transition spd="slow" advTm="427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668" y="1478915"/>
            <a:ext cx="2395220" cy="411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WINDOWS</a:t>
            </a:r>
            <a:r>
              <a:rPr lang="pt-BR" sz="2700" spc="-105" dirty="0">
                <a:solidFill>
                  <a:schemeClr val="bg1"/>
                </a:solidFill>
                <a:latin typeface="ChalkDust" pitchFamily="2" charset="0"/>
              </a:rPr>
              <a:t> </a:t>
            </a: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3.X</a:t>
            </a:r>
            <a:endParaRPr lang="pt-BR" sz="2700" dirty="0">
              <a:solidFill>
                <a:schemeClr val="bg1"/>
              </a:solidFill>
              <a:latin typeface="ChalkDust" pitchFamily="2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1" y="2241628"/>
            <a:ext cx="5943599" cy="2200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UMA CAMADA ADICIONADA “POR CIMA” DO</a:t>
            </a:r>
            <a:r>
              <a:rPr lang="pt-BR" sz="2300" spc="-8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DOS</a:t>
            </a: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SEPARA O SISTEMA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OPERACIONAL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DO</a:t>
            </a:r>
            <a:r>
              <a:rPr lang="pt-BR" sz="2300" spc="-8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USUÁRIO</a:t>
            </a: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TORNA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 SISTEMA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OPERACIONAL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MAIS FÁCIL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</a:t>
            </a:r>
            <a:r>
              <a:rPr lang="pt-BR" sz="2300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USAR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0200" y="4182617"/>
            <a:ext cx="1556384" cy="1719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63358" y="1890395"/>
            <a:ext cx="5049394" cy="4015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44BF8DD-7BC4-4883-8A69-4E4AB0DC26D9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3"/>
    </mc:Choice>
    <mc:Fallback>
      <p:transition spd="slow" advTm="390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1414236"/>
            <a:ext cx="2292985" cy="411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WINDOWS</a:t>
            </a:r>
            <a:r>
              <a:rPr lang="pt-BR" sz="2700" spc="-105" dirty="0">
                <a:solidFill>
                  <a:schemeClr val="bg1"/>
                </a:solidFill>
                <a:latin typeface="ChalkDust" pitchFamily="2" charset="0"/>
              </a:rPr>
              <a:t> </a:t>
            </a: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95</a:t>
            </a:r>
            <a:endParaRPr lang="pt-BR" sz="2700" dirty="0">
              <a:solidFill>
                <a:schemeClr val="bg1"/>
              </a:solidFill>
              <a:latin typeface="ChalkDust" pitchFamily="2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1935099"/>
            <a:ext cx="8458199" cy="3988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106045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SISTEMA MULTITAREFAS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COMPATÍVEL COM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MS-DOS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  VERSÕES DO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MS-WINDOWS</a:t>
            </a:r>
            <a:r>
              <a:rPr lang="pt-BR" sz="2300" spc="-10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3.X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TORNOU-SE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UM SISTEMA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OPERACIONAL</a:t>
            </a:r>
            <a:r>
              <a:rPr lang="pt-BR" sz="2300" spc="-4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INDEPENDENTE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marR="5080" indent="-228600">
              <a:lnSpc>
                <a:spcPts val="2400"/>
              </a:lnSpc>
              <a:spcBef>
                <a:spcPts val="430"/>
              </a:spcBef>
              <a:buClr>
                <a:srgbClr val="7ED13A"/>
              </a:buClr>
              <a:buSzPct val="95238"/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lang="pt-BR" sz="2100" i="1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OLE - </a:t>
            </a:r>
            <a:r>
              <a:rPr lang="pt-BR" sz="2100" i="1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OBJECT </a:t>
            </a:r>
            <a:r>
              <a:rPr lang="pt-BR" sz="2100" i="1" spc="-5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LINKING </a:t>
            </a:r>
            <a:r>
              <a:rPr lang="pt-BR" sz="2100" i="1" spc="-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AND EMBEDDING </a:t>
            </a:r>
            <a:r>
              <a:rPr lang="pt-BR" sz="20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: </a:t>
            </a:r>
            <a:r>
              <a:rPr lang="pt-BR" sz="20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PERMITE AO USUÁRIO  INCORPORAR </a:t>
            </a:r>
            <a:r>
              <a:rPr lang="pt-BR" sz="20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OU </a:t>
            </a:r>
            <a:r>
              <a:rPr lang="pt-BR" sz="20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VINCULAR </a:t>
            </a:r>
            <a:r>
              <a:rPr lang="pt-BR" sz="20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UM DOCUMENTO EM</a:t>
            </a:r>
            <a:r>
              <a:rPr lang="pt-BR" sz="2000" spc="-13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0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OUTRO</a:t>
            </a:r>
            <a:endParaRPr lang="pt-BR" sz="20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17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INTERFACE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GRÁFICA</a:t>
            </a:r>
            <a:r>
              <a:rPr lang="pt-BR" sz="2300" spc="-8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(GUI)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USA MENUS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PARA ATIVAR</a:t>
            </a:r>
            <a:r>
              <a:rPr lang="pt-BR" sz="2300" spc="-6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COMANDOS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NOMES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ARQUIVOS EXTENSOS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(255</a:t>
            </a:r>
            <a:r>
              <a:rPr lang="pt-BR" sz="2300" spc="-9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CARACTERES)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2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SUPORTA </a:t>
            </a:r>
            <a:r>
              <a:rPr lang="pt-BR" sz="2400" i="1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PLUG </a:t>
            </a:r>
            <a:r>
              <a:rPr lang="pt-BR" sz="2400" i="1" spc="-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AND</a:t>
            </a:r>
            <a:r>
              <a:rPr lang="pt-BR" sz="2400" i="1" spc="-8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400" i="1" spc="-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PLAY</a:t>
            </a:r>
            <a:endParaRPr lang="pt-BR" sz="24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800" y="5029200"/>
            <a:ext cx="1493315" cy="148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0789D42-2127-4101-8797-CE6B0766943F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68"/>
    </mc:Choice>
    <mc:Fallback>
      <p:transition spd="slow" advTm="543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90600" y="381000"/>
            <a:ext cx="10134600" cy="6167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7"/>
    </mc:Choice>
    <mc:Fallback>
      <p:transition spd="slow" advTm="189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669" y="1476906"/>
            <a:ext cx="2292985" cy="4154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WINDOWS</a:t>
            </a:r>
            <a:r>
              <a:rPr lang="pt-BR" sz="2700" spc="-105" dirty="0">
                <a:solidFill>
                  <a:schemeClr val="bg1"/>
                </a:solidFill>
                <a:latin typeface="ChalkDust" pitchFamily="2" charset="0"/>
              </a:rPr>
              <a:t> </a:t>
            </a:r>
            <a:r>
              <a:rPr lang="pt-BR" sz="2700" spc="-5" dirty="0">
                <a:solidFill>
                  <a:schemeClr val="bg1"/>
                </a:solidFill>
                <a:latin typeface="ChalkDust" pitchFamily="2" charset="0"/>
              </a:rPr>
              <a:t>98</a:t>
            </a:r>
            <a:endParaRPr lang="pt-BR" sz="2700" dirty="0">
              <a:solidFill>
                <a:schemeClr val="bg1"/>
              </a:solidFill>
              <a:latin typeface="ChalkDust" pitchFamily="2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3437" y="1935099"/>
            <a:ext cx="7634605" cy="3339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47980" indent="-228600"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CAPACIDADE PARA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NAVEGAÇÃO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NA INTERNET E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INTRANET 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(INTERNET</a:t>
            </a:r>
            <a:r>
              <a:rPr lang="pt-BR" sz="2300" spc="-114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EXPLORER)</a:t>
            </a:r>
          </a:p>
          <a:p>
            <a:pPr marL="241300" marR="113664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SUPORTE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PARA HARDWARE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ÚLTIMA GERAÇÃO,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INCLUSIVE 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DVD E</a:t>
            </a:r>
            <a:r>
              <a:rPr lang="pt-BR" sz="2300" spc="-7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MULTIMÍDIA</a:t>
            </a:r>
          </a:p>
          <a:p>
            <a:pPr marL="241300" marR="1388745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SUPORTE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PARA UNIDADES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DISCO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DE GRANDE  CAPACIDADE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SUPORTE À</a:t>
            </a:r>
            <a:r>
              <a:rPr lang="pt-BR" sz="2300" spc="-114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USB</a:t>
            </a:r>
          </a:p>
          <a:p>
            <a:pPr marL="241300" indent="-228600">
              <a:spcBef>
                <a:spcPts val="300"/>
              </a:spcBef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SISTEMAS MAIS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LENTO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 INSTÁVEL DO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QUE </a:t>
            </a:r>
            <a:r>
              <a:rPr lang="pt-BR" sz="23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O WINDOWS</a:t>
            </a:r>
            <a:r>
              <a:rPr lang="pt-BR" sz="2300" spc="-8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z="2300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95</a:t>
            </a:r>
            <a:endParaRPr lang="pt-BR" sz="2300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BDF1231-1A15-4DBE-8B0A-2B1D6B8344E1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43"/>
    </mc:Choice>
    <mc:Fallback>
      <p:transition spd="slow" advTm="644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3436" y="1676400"/>
            <a:ext cx="6898640" cy="97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2480"/>
              </a:lnSpc>
              <a:buClr>
                <a:srgbClr val="7ED13A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5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Requisitos </a:t>
            </a:r>
            <a:r>
              <a:rPr sz="2300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mínimos </a:t>
            </a:r>
            <a:r>
              <a:rPr sz="2300" spc="-5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de um computador com  Windows </a:t>
            </a:r>
            <a:r>
              <a:rPr sz="2300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98 e um </a:t>
            </a:r>
            <a:r>
              <a:rPr sz="2300" spc="-5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computador com Windows</a:t>
            </a:r>
            <a:r>
              <a:rPr sz="2300" spc="-65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 </a:t>
            </a:r>
            <a:r>
              <a:rPr sz="2300" dirty="0">
                <a:solidFill>
                  <a:schemeClr val="bg1"/>
                </a:solidFill>
                <a:latin typeface="ChalkDust" pitchFamily="2" charset="0"/>
                <a:cs typeface="Lucida Sans Unicode"/>
              </a:rPr>
              <a:t>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37360" y="4482338"/>
            <a:ext cx="4100678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PROCESSADOR: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66</a:t>
            </a:r>
            <a:r>
              <a:rPr lang="pt-BR" spc="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MHZ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MEMÓRIA RAM: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16</a:t>
            </a:r>
            <a:r>
              <a:rPr lang="pt-BR" spc="5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MB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ESPAÇO EXIGIDO: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210 </a:t>
            </a:r>
            <a:r>
              <a:rPr lang="pt-BR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260</a:t>
            </a:r>
            <a:r>
              <a:rPr lang="pt-BR" spc="1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MB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DISCO RIGIDO: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32</a:t>
            </a:r>
            <a:r>
              <a:rPr lang="pt-BR" spc="10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GB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0" y="4482338"/>
            <a:ext cx="405282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PROCESSADOR:</a:t>
            </a:r>
            <a:r>
              <a:rPr lang="pt-BR" spc="6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1GHZ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MEMÓRIA RAM: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1 A 2</a:t>
            </a:r>
            <a:r>
              <a:rPr lang="pt-BR" spc="7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10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GB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ESPAÇO EXIGIDO: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16 </a:t>
            </a:r>
            <a:r>
              <a:rPr lang="pt-BR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A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20</a:t>
            </a:r>
            <a:r>
              <a:rPr lang="pt-BR" spc="114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GB</a:t>
            </a:r>
            <a:endParaRPr lang="pt-BR" dirty="0">
              <a:solidFill>
                <a:schemeClr val="bg1"/>
              </a:solidFill>
              <a:latin typeface="PWChalk" panose="02000603000000000000" pitchFamily="2" charset="0"/>
              <a:ea typeface="PWChalk" panose="02000603000000000000" pitchFamily="2" charset="0"/>
              <a:cs typeface="Lucida Sans Unicode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DISCO RIGIDO:</a:t>
            </a:r>
            <a:r>
              <a:rPr lang="pt-BR" spc="-5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Times New Roman"/>
              </a:rPr>
              <a:t> </a:t>
            </a:r>
            <a:r>
              <a:rPr lang="pt-BR" dirty="0">
                <a:solidFill>
                  <a:schemeClr val="bg1"/>
                </a:solidFill>
                <a:latin typeface="PWChalk" panose="02000603000000000000" pitchFamily="2" charset="0"/>
                <a:ea typeface="PWChalk" panose="02000603000000000000" pitchFamily="2" charset="0"/>
                <a:cs typeface="Lucida Sans Unicode"/>
              </a:rPr>
              <a:t> 250 GB</a:t>
            </a:r>
          </a:p>
        </p:txBody>
      </p:sp>
      <p:sp>
        <p:nvSpPr>
          <p:cNvPr id="7" name="object 7"/>
          <p:cNvSpPr/>
          <p:nvPr/>
        </p:nvSpPr>
        <p:spPr>
          <a:xfrm>
            <a:off x="2590800" y="2838634"/>
            <a:ext cx="1751356" cy="148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400" y="2921946"/>
            <a:ext cx="1782318" cy="1403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0040BCD-808F-41A1-A42A-9FB6166D4F89}"/>
              </a:ext>
            </a:extLst>
          </p:cNvPr>
          <p:cNvSpPr txBox="1">
            <a:spLocks/>
          </p:cNvSpPr>
          <p:nvPr/>
        </p:nvSpPr>
        <p:spPr>
          <a:xfrm>
            <a:off x="2057400" y="367107"/>
            <a:ext cx="78486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defTabSz="914400">
              <a:lnSpc>
                <a:spcPct val="100000"/>
              </a:lnSpc>
              <a:buClr>
                <a:srgbClr val="7ED13A"/>
              </a:buClr>
              <a:tabLst>
                <a:tab pos="241300" algn="l"/>
              </a:tabLst>
            </a:pPr>
            <a:r>
              <a:rPr lang="pt-BR" sz="4000" dirty="0">
                <a:solidFill>
                  <a:schemeClr val="accent6"/>
                </a:solidFill>
                <a:latin typeface="PWChalk" panose="02000603000000000000" pitchFamily="2" charset="0"/>
                <a:ea typeface="PWChalk" panose="02000603000000000000" pitchFamily="2" charset="0"/>
                <a:cs typeface="+mn-cs"/>
              </a:rPr>
              <a:t>MICROSOFT WINDOWS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65"/>
    </mc:Choice>
    <mc:Fallback>
      <p:transition spd="slow" advTm="120665"/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551</Words>
  <Application>Microsoft Office PowerPoint</Application>
  <PresentationFormat>Widescreen</PresentationFormat>
  <Paragraphs>89</Paragraphs>
  <Slides>22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ChalkDust</vt:lpstr>
      <vt:lpstr>Lucida Sans Unicode</vt:lpstr>
      <vt:lpstr>PWChalk</vt:lpstr>
      <vt:lpstr>Times New Roman</vt:lpstr>
      <vt:lpstr>Verdana</vt:lpstr>
      <vt:lpstr>Tema do Office</vt:lpstr>
      <vt:lpstr>ab  SISTEMAS OPERACIONAIS  ab</vt:lpstr>
      <vt:lpstr>SISTEMA OPERACIONAL QUE UTILIZA A INTERFACE POR LINHA DE COMANDO</vt:lpstr>
      <vt:lpstr> NÃO POSSUI UMA INTERFACE AMIGÁVEL</vt:lpstr>
      <vt:lpstr>Apresentação do PowerPoint</vt:lpstr>
      <vt:lpstr>WINDOWS 3.X</vt:lpstr>
      <vt:lpstr>WINDOWS 95</vt:lpstr>
      <vt:lpstr>Apresentação do PowerPoint</vt:lpstr>
      <vt:lpstr>WINDOWS 98</vt:lpstr>
      <vt:lpstr>Apresentação do PowerPoint</vt:lpstr>
      <vt:lpstr>Apresentação do PowerPoint</vt:lpstr>
      <vt:lpstr>Apresentação do PowerPoint</vt:lpstr>
      <vt:lpstr>Windows XP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Microsoft</cp:lastModifiedBy>
  <cp:revision>14</cp:revision>
  <dcterms:created xsi:type="dcterms:W3CDTF">2017-06-04T15:02:27Z</dcterms:created>
  <dcterms:modified xsi:type="dcterms:W3CDTF">2017-06-04T18:54:25Z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2012-05-14T00:00:00Z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2017-06-04T00:00:00Z</vt:filetime>
  </property>
</Properties>
</file>